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11" r:id="rId4"/>
    <p:sldId id="302" r:id="rId5"/>
    <p:sldId id="303" r:id="rId6"/>
    <p:sldId id="330" r:id="rId7"/>
    <p:sldId id="321" r:id="rId8"/>
    <p:sldId id="322" r:id="rId9"/>
    <p:sldId id="324" r:id="rId10"/>
    <p:sldId id="318" r:id="rId11"/>
    <p:sldId id="323" r:id="rId12"/>
    <p:sldId id="319" r:id="rId13"/>
    <p:sldId id="331" r:id="rId14"/>
    <p:sldId id="320" r:id="rId15"/>
    <p:sldId id="310" r:id="rId16"/>
    <p:sldId id="305" r:id="rId17"/>
    <p:sldId id="285" r:id="rId18"/>
    <p:sldId id="291" r:id="rId19"/>
    <p:sldId id="288" r:id="rId20"/>
    <p:sldId id="299" r:id="rId21"/>
    <p:sldId id="307" r:id="rId22"/>
    <p:sldId id="328" r:id="rId23"/>
    <p:sldId id="333" r:id="rId24"/>
    <p:sldId id="332" r:id="rId25"/>
    <p:sldId id="334" r:id="rId26"/>
    <p:sldId id="335" r:id="rId27"/>
    <p:sldId id="329" r:id="rId28"/>
    <p:sldId id="316" r:id="rId29"/>
    <p:sldId id="268" r:id="rId30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3ED83F-D77A-47B5-B32E-10EE3188D02C}">
          <p14:sldIdLst>
            <p14:sldId id="256"/>
            <p14:sldId id="311"/>
            <p14:sldId id="302"/>
            <p14:sldId id="303"/>
            <p14:sldId id="330"/>
            <p14:sldId id="321"/>
            <p14:sldId id="322"/>
            <p14:sldId id="324"/>
            <p14:sldId id="318"/>
            <p14:sldId id="323"/>
            <p14:sldId id="319"/>
            <p14:sldId id="331"/>
            <p14:sldId id="320"/>
            <p14:sldId id="310"/>
          </p14:sldIdLst>
        </p14:section>
        <p14:section name="Untitled Section" id="{DA195D86-785E-4683-9102-68DB25AEFDCB}">
          <p14:sldIdLst>
            <p14:sldId id="305"/>
            <p14:sldId id="285"/>
            <p14:sldId id="291"/>
            <p14:sldId id="288"/>
            <p14:sldId id="299"/>
            <p14:sldId id="307"/>
            <p14:sldId id="328"/>
            <p14:sldId id="333"/>
            <p14:sldId id="332"/>
            <p14:sldId id="334"/>
            <p14:sldId id="335"/>
            <p14:sldId id="329"/>
            <p14:sldId id="31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90B"/>
    <a:srgbClr val="059856"/>
    <a:srgbClr val="258B40"/>
    <a:srgbClr val="2CA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9FEE3-271F-4A41-8E84-052984623F49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A0CC5-D625-4242-AC49-93BAC1B08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A0CC5-D625-4242-AC49-93BAC1B08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8151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7720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2636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1385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6665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7947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28459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62402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0552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60733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3605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9170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04804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48753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9145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7379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292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3045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2009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2668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6063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45496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1146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8413-205F-4EBE-A37D-A254B48DAC57}" type="datetimeFigureOut">
              <a:rPr lang="mk-MK" smtClean="0"/>
              <a:t>28.07.2018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04D3-56E3-4CD2-9CDE-86FEE091F96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48548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nvp-eu.org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nvp-eu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93096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Wood biomass and </a:t>
            </a:r>
            <a:r>
              <a:rPr lang="en-US" sz="2800" b="1" dirty="0" smtClean="0"/>
              <a:t>the circular </a:t>
            </a:r>
            <a:r>
              <a:rPr lang="en-US" sz="2800" b="1" dirty="0" smtClean="0"/>
              <a:t>economy</a:t>
            </a:r>
          </a:p>
          <a:p>
            <a:pPr algn="ctr"/>
            <a:r>
              <a:rPr lang="en-US" sz="2000" b="1" dirty="0" smtClean="0"/>
              <a:t>Regional experience</a:t>
            </a:r>
            <a:r>
              <a:rPr lang="en-US" sz="2800" b="1" dirty="0" smtClean="0"/>
              <a:t> 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DRAGANA DJUKIC, Representative Serbia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August 2018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2227" y="933466"/>
            <a:ext cx="547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Building a </a:t>
            </a:r>
            <a:r>
              <a:rPr lang="en-US" sz="2000" b="1" dirty="0" smtClean="0"/>
              <a:t>Greener Economic Environment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70851"/>
            <a:ext cx="1224137" cy="562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43076"/>
            <a:ext cx="4320480" cy="25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052736"/>
            <a:ext cx="7920880" cy="447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050" dirty="0">
                <a:ea typeface="Calibri"/>
                <a:cs typeface="Times New Roman"/>
              </a:rPr>
              <a:t> </a:t>
            </a:r>
            <a:r>
              <a:rPr lang="en-GB" sz="2800" b="1" dirty="0" smtClean="0"/>
              <a:t>Western Balkans</a:t>
            </a:r>
          </a:p>
          <a:p>
            <a:pPr algn="ctr"/>
            <a:r>
              <a:rPr lang="en-GB" sz="2800" b="1" dirty="0" smtClean="0"/>
              <a:t>Common context and obstacles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Imported and expensive </a:t>
            </a:r>
            <a:r>
              <a:rPr lang="en-GB" sz="2400" dirty="0" smtClean="0"/>
              <a:t>energy, mostly fossil </a:t>
            </a:r>
            <a:r>
              <a:rPr lang="en-GB" sz="2400" dirty="0" smtClean="0"/>
              <a:t>fuels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Traditionally high consumption of fire wood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Underdeveloped (wood) biomass market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Informal market and illegal </a:t>
            </a:r>
            <a:r>
              <a:rPr lang="en-GB" sz="2400" dirty="0" smtClean="0"/>
              <a:t>logging</a:t>
            </a:r>
            <a:endParaRPr lang="en-GB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3426" y="979206"/>
            <a:ext cx="8280920" cy="566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/>
              <a:t>Albania</a:t>
            </a:r>
            <a:endParaRPr lang="en-GB" sz="20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/>
              <a:t>Target of Renewable Energy Resources by 2020 is 38%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Hydropower, wind energy, solar energy: 		25%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Biomass: 					10%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Biofuels: 					  3%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/>
              <a:t>Theoretical potential of biomass to contribute to energy balance: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Forests: 					1.07%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Biomass from seed/ fruits/</a:t>
            </a:r>
            <a:r>
              <a:rPr lang="en-US" sz="1600" dirty="0" err="1" smtClean="0"/>
              <a:t>agr</a:t>
            </a:r>
            <a:r>
              <a:rPr lang="en-US" sz="1600" dirty="0" smtClean="0"/>
              <a:t>. production:		4.45%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Urban waste:					5.80%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Waste from fruit trees:				0.65%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Cattle waste:					2.37%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Power plants:					0.26%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1600" dirty="0" smtClean="0"/>
              <a:t>Total						14.6</a:t>
            </a:r>
            <a:r>
              <a:rPr lang="en-US" sz="1600" dirty="0" smtClean="0"/>
              <a:t>%</a:t>
            </a:r>
            <a:endParaRPr lang="en-GB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3426" y="979206"/>
            <a:ext cx="8280920" cy="516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/>
              <a:t>Albania - wood biomass</a:t>
            </a:r>
            <a:endParaRPr lang="en-GB" sz="2000" b="1" dirty="0" smtClean="0"/>
          </a:p>
          <a:p>
            <a:pPr lvl="0">
              <a:spcBef>
                <a:spcPct val="20000"/>
              </a:spcBef>
            </a:pPr>
            <a:r>
              <a:rPr lang="en-US" sz="1700" b="1" dirty="0">
                <a:solidFill>
                  <a:prstClr val="black"/>
                </a:solidFill>
              </a:rPr>
              <a:t>Challenges: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Forests </a:t>
            </a:r>
            <a:r>
              <a:rPr lang="en-US" sz="1700" dirty="0">
                <a:solidFill>
                  <a:prstClr val="black"/>
                </a:solidFill>
              </a:rPr>
              <a:t>cannot provide current needs; demand for pellets higher than supply; capacities of pellet companies up to 3 times higher than </a:t>
            </a:r>
            <a:r>
              <a:rPr lang="en-US" sz="1700" dirty="0" smtClean="0">
                <a:solidFill>
                  <a:prstClr val="black"/>
                </a:solidFill>
              </a:rPr>
              <a:t>production, </a:t>
            </a:r>
            <a:r>
              <a:rPr lang="en-US" sz="1700" dirty="0">
                <a:solidFill>
                  <a:prstClr val="black"/>
                </a:solidFill>
              </a:rPr>
              <a:t>because of lack of materials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</a:rPr>
              <a:t>Marketing of </a:t>
            </a:r>
            <a:r>
              <a:rPr lang="en-US" sz="1700" dirty="0" smtClean="0">
                <a:solidFill>
                  <a:prstClr val="black"/>
                </a:solidFill>
              </a:rPr>
              <a:t>fuelwood/wood </a:t>
            </a:r>
            <a:r>
              <a:rPr lang="en-US" sz="1700" dirty="0">
                <a:solidFill>
                  <a:prstClr val="black"/>
                </a:solidFill>
              </a:rPr>
              <a:t>largely </a:t>
            </a:r>
            <a:r>
              <a:rPr lang="en-US" sz="1700" dirty="0" smtClean="0">
                <a:solidFill>
                  <a:prstClr val="black"/>
                </a:solidFill>
              </a:rPr>
              <a:t>informal, </a:t>
            </a:r>
            <a:r>
              <a:rPr lang="en-US" sz="1700" dirty="0">
                <a:solidFill>
                  <a:prstClr val="black"/>
                </a:solidFill>
              </a:rPr>
              <a:t>up to 80-90%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</a:rPr>
              <a:t>Moratorium - </a:t>
            </a:r>
            <a:r>
              <a:rPr lang="en-US" sz="1700" dirty="0" smtClean="0">
                <a:solidFill>
                  <a:prstClr val="black"/>
                </a:solidFill>
              </a:rPr>
              <a:t>logging </a:t>
            </a:r>
            <a:r>
              <a:rPr lang="en-US" sz="1700" dirty="0">
                <a:solidFill>
                  <a:prstClr val="black"/>
                </a:solidFill>
              </a:rPr>
              <a:t>from all forest areas </a:t>
            </a:r>
            <a:r>
              <a:rPr lang="en-US" sz="1700" dirty="0" smtClean="0">
                <a:solidFill>
                  <a:prstClr val="black"/>
                </a:solidFill>
              </a:rPr>
              <a:t>banned for 10 years</a:t>
            </a:r>
            <a:endParaRPr lang="en-US" sz="17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</a:rPr>
              <a:t>Cleaning and thinning </a:t>
            </a:r>
            <a:r>
              <a:rPr lang="en-US" sz="1700" dirty="0" smtClean="0">
                <a:solidFill>
                  <a:prstClr val="black"/>
                </a:solidFill>
              </a:rPr>
              <a:t>operations; </a:t>
            </a:r>
            <a:r>
              <a:rPr lang="en-US" sz="1700" dirty="0">
                <a:solidFill>
                  <a:prstClr val="black"/>
                </a:solidFill>
              </a:rPr>
              <a:t>former operations left about 30% of biomass in the forest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7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1700" b="1" dirty="0">
                <a:solidFill>
                  <a:prstClr val="black"/>
                </a:solidFill>
              </a:rPr>
              <a:t>Opportunities: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</a:rPr>
              <a:t>Ministry of Environment supports the use of central heating systems in </a:t>
            </a:r>
            <a:r>
              <a:rPr lang="en-US" sz="1700" dirty="0" smtClean="0">
                <a:solidFill>
                  <a:prstClr val="black"/>
                </a:solidFill>
              </a:rPr>
              <a:t>public institutions; increasing </a:t>
            </a:r>
            <a:r>
              <a:rPr lang="en-US" sz="1700" dirty="0">
                <a:solidFill>
                  <a:prstClr val="black"/>
                </a:solidFill>
              </a:rPr>
              <a:t>trend </a:t>
            </a:r>
            <a:r>
              <a:rPr lang="en-US" sz="1700" dirty="0" smtClean="0">
                <a:solidFill>
                  <a:prstClr val="black"/>
                </a:solidFill>
              </a:rPr>
              <a:t>to use </a:t>
            </a:r>
            <a:r>
              <a:rPr lang="en-US" sz="1700" dirty="0" smtClean="0">
                <a:solidFill>
                  <a:prstClr val="black"/>
                </a:solidFill>
              </a:rPr>
              <a:t>pellets/wood </a:t>
            </a:r>
            <a:r>
              <a:rPr lang="en-US" sz="1700" dirty="0">
                <a:solidFill>
                  <a:prstClr val="black"/>
                </a:solidFill>
              </a:rPr>
              <a:t>in </a:t>
            </a:r>
            <a:r>
              <a:rPr lang="en-US" sz="1700" dirty="0" smtClean="0">
                <a:solidFill>
                  <a:prstClr val="black"/>
                </a:solidFill>
              </a:rPr>
              <a:t>offices/schools/hospitals</a:t>
            </a:r>
            <a:endParaRPr lang="en-US" sz="17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</a:rPr>
              <a:t>Increasing trend in private businesses (</a:t>
            </a:r>
            <a:r>
              <a:rPr lang="en-US" sz="1700" dirty="0" smtClean="0">
                <a:solidFill>
                  <a:prstClr val="black"/>
                </a:solidFill>
              </a:rPr>
              <a:t>hotels/restaurants) and households to use central </a:t>
            </a:r>
            <a:r>
              <a:rPr lang="en-US" sz="1700" dirty="0">
                <a:solidFill>
                  <a:prstClr val="black"/>
                </a:solidFill>
              </a:rPr>
              <a:t>heating system with </a:t>
            </a:r>
            <a:r>
              <a:rPr lang="en-US" sz="1700" dirty="0" smtClean="0">
                <a:solidFill>
                  <a:prstClr val="black"/>
                </a:solidFill>
              </a:rPr>
              <a:t>wood/pellets</a:t>
            </a:r>
            <a:endParaRPr lang="en-US" sz="17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</a:rPr>
              <a:t>Use agricultural waste </a:t>
            </a:r>
            <a:r>
              <a:rPr lang="en-US" sz="1700" dirty="0" smtClean="0">
                <a:solidFill>
                  <a:prstClr val="black"/>
                </a:solidFill>
              </a:rPr>
              <a:t>e.g. straw briquettes as </a:t>
            </a:r>
            <a:r>
              <a:rPr lang="en-US" sz="1700" dirty="0" smtClean="0">
                <a:solidFill>
                  <a:prstClr val="black"/>
                </a:solidFill>
              </a:rPr>
              <a:t>a complement to wood </a:t>
            </a:r>
            <a:r>
              <a:rPr lang="en-US" sz="1700" dirty="0">
                <a:solidFill>
                  <a:prstClr val="black"/>
                </a:solidFill>
              </a:rPr>
              <a:t>biomass for pellets</a:t>
            </a:r>
            <a:r>
              <a:rPr lang="en-US" sz="1700" dirty="0" smtClean="0">
                <a:solidFill>
                  <a:prstClr val="black"/>
                </a:solidFill>
              </a:rPr>
              <a:t>?</a:t>
            </a:r>
            <a:endParaRPr lang="en-GB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052736"/>
            <a:ext cx="7920880" cy="589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ea typeface="Calibri"/>
                <a:cs typeface="Times New Roman"/>
              </a:rPr>
              <a:t>Albania – example 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ea typeface="Calibri"/>
                <a:cs typeface="Times New Roman"/>
              </a:rPr>
              <a:t>Wood pe</a:t>
            </a:r>
            <a:r>
              <a:rPr lang="en-US" sz="2000" b="1" dirty="0" smtClean="0">
                <a:ea typeface="Calibri"/>
                <a:cs typeface="Times New Roman"/>
              </a:rPr>
              <a:t>llet </a:t>
            </a:r>
            <a:r>
              <a:rPr lang="en-US" sz="2000" b="1" dirty="0">
                <a:ea typeface="Calibri"/>
                <a:cs typeface="Times New Roman"/>
              </a:rPr>
              <a:t>factory in </a:t>
            </a:r>
            <a:r>
              <a:rPr lang="en-US" sz="2000" b="1" dirty="0" err="1" smtClean="0">
                <a:ea typeface="Calibri"/>
                <a:cs typeface="Times New Roman"/>
              </a:rPr>
              <a:t>Korca</a:t>
            </a:r>
            <a:endParaRPr lang="en-US" sz="2000" b="1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b="1" dirty="0" smtClean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ea typeface="Calibri"/>
                <a:cs typeface="Times New Roman"/>
              </a:rPr>
              <a:t>Improved value </a:t>
            </a:r>
            <a:r>
              <a:rPr lang="en-US" sz="2000" dirty="0">
                <a:ea typeface="Calibri"/>
                <a:cs typeface="Times New Roman"/>
              </a:rPr>
              <a:t>chain in renewable </a:t>
            </a:r>
            <a:r>
              <a:rPr lang="en-US" sz="2000" dirty="0" smtClean="0">
                <a:ea typeface="Calibri"/>
                <a:cs typeface="Times New Roman"/>
              </a:rPr>
              <a:t>energy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sz="2000" dirty="0" smtClean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ea typeface="Calibri"/>
                <a:cs typeface="Times New Roman"/>
              </a:rPr>
              <a:t>Increased capacities </a:t>
            </a:r>
            <a:r>
              <a:rPr lang="en-US" sz="2000" dirty="0">
                <a:ea typeface="Calibri"/>
                <a:cs typeface="Times New Roman"/>
              </a:rPr>
              <a:t>and awareness of </a:t>
            </a:r>
            <a:r>
              <a:rPr lang="en-US" sz="2000" dirty="0" smtClean="0">
                <a:ea typeface="Calibri"/>
                <a:cs typeface="Times New Roman"/>
              </a:rPr>
              <a:t>factory and local farmers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sz="2000" dirty="0" smtClean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ea typeface="Calibri"/>
                <a:cs typeface="Times New Roman"/>
              </a:rPr>
              <a:t>Small-scale </a:t>
            </a:r>
            <a:r>
              <a:rPr lang="en-US" sz="2000" dirty="0">
                <a:ea typeface="Calibri"/>
                <a:cs typeface="Times New Roman"/>
              </a:rPr>
              <a:t>plantations </a:t>
            </a:r>
            <a:r>
              <a:rPr lang="en-US" sz="2000" dirty="0" smtClean="0">
                <a:ea typeface="Calibri"/>
                <a:cs typeface="Times New Roman"/>
              </a:rPr>
              <a:t>created that </a:t>
            </a:r>
            <a:r>
              <a:rPr lang="en-US" sz="2000" dirty="0">
                <a:ea typeface="Calibri"/>
                <a:cs typeface="Times New Roman"/>
              </a:rPr>
              <a:t>combine crops and </a:t>
            </a:r>
            <a:r>
              <a:rPr lang="en-US" sz="2000" dirty="0" smtClean="0">
                <a:ea typeface="Calibri"/>
                <a:cs typeface="Times New Roman"/>
              </a:rPr>
              <a:t>trees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sz="2000" dirty="0" smtClean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ea typeface="Calibri"/>
                <a:cs typeface="Times New Roman"/>
              </a:rPr>
              <a:t>Fast </a:t>
            </a:r>
            <a:r>
              <a:rPr lang="en-US" sz="2000" dirty="0">
                <a:ea typeface="Calibri"/>
                <a:cs typeface="Times New Roman"/>
              </a:rPr>
              <a:t>growing </a:t>
            </a:r>
            <a:r>
              <a:rPr lang="en-US" sz="2000" dirty="0" smtClean="0">
                <a:ea typeface="Calibri"/>
                <a:cs typeface="Times New Roman"/>
              </a:rPr>
              <a:t>tree species planted, such </a:t>
            </a:r>
            <a:r>
              <a:rPr lang="en-US" sz="2000" dirty="0">
                <a:ea typeface="Calibri"/>
                <a:cs typeface="Times New Roman"/>
              </a:rPr>
              <a:t>as </a:t>
            </a:r>
            <a:r>
              <a:rPr lang="en-US" sz="2000" dirty="0" smtClean="0">
                <a:ea typeface="Calibri"/>
                <a:cs typeface="Times New Roman"/>
              </a:rPr>
              <a:t>poplar</a:t>
            </a:r>
            <a:endParaRPr lang="en-US" sz="2000" dirty="0" smtClean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sz="2000" b="1" dirty="0"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cs typeface="Times New Roman"/>
              </a:rPr>
              <a:t>Long term </a:t>
            </a:r>
            <a:r>
              <a:rPr lang="en-US" sz="2000" dirty="0" smtClean="0">
                <a:cs typeface="Times New Roman"/>
              </a:rPr>
              <a:t>purchase contract </a:t>
            </a:r>
            <a:r>
              <a:rPr lang="en-US" sz="2000" dirty="0" smtClean="0">
                <a:cs typeface="Times New Roman"/>
              </a:rPr>
              <a:t>between factory and farmers</a:t>
            </a:r>
            <a:endParaRPr lang="en-GB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31651"/>
            <a:ext cx="1863230" cy="13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972196"/>
            <a:ext cx="7740861" cy="528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prstClr val="black"/>
                </a:solidFill>
              </a:rPr>
              <a:t>Macedonia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prstClr val="black"/>
                </a:solidFill>
              </a:rPr>
              <a:t>Renewable </a:t>
            </a:r>
            <a:r>
              <a:rPr lang="en-GB" sz="2000" b="1" dirty="0">
                <a:solidFill>
                  <a:prstClr val="black"/>
                </a:solidFill>
              </a:rPr>
              <a:t>energy target </a:t>
            </a:r>
            <a:r>
              <a:rPr lang="en-GB" sz="2000" b="1" dirty="0" smtClean="0">
                <a:solidFill>
                  <a:prstClr val="black"/>
                </a:solidFill>
              </a:rPr>
              <a:t>in 2020 - 21% (2030 around 25%)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Primary </a:t>
            </a:r>
            <a:r>
              <a:rPr lang="en-US" sz="2000" b="1" dirty="0">
                <a:solidFill>
                  <a:prstClr val="black"/>
                </a:solidFill>
              </a:rPr>
              <a:t>energy commodities consumed for heating in </a:t>
            </a:r>
            <a:r>
              <a:rPr lang="en-US" sz="2000" b="1" dirty="0" smtClean="0">
                <a:solidFill>
                  <a:prstClr val="black"/>
                </a:solidFill>
              </a:rPr>
              <a:t>households: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Fuelwood</a:t>
            </a:r>
            <a:r>
              <a:rPr lang="en-US" sz="2000" dirty="0" smtClean="0">
                <a:solidFill>
                  <a:prstClr val="black"/>
                </a:solidFill>
              </a:rPr>
              <a:t> 				61.59</a:t>
            </a:r>
            <a:r>
              <a:rPr lang="en-US" sz="2000" dirty="0">
                <a:solidFill>
                  <a:prstClr val="black"/>
                </a:solidFill>
              </a:rPr>
              <a:t>%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Electricity				28.60</a:t>
            </a:r>
            <a:r>
              <a:rPr lang="en-US" sz="2000" dirty="0">
                <a:solidFill>
                  <a:prstClr val="black"/>
                </a:solidFill>
              </a:rPr>
              <a:t>%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</a:t>
            </a:r>
            <a:r>
              <a:rPr lang="en-US" sz="2000" dirty="0" smtClean="0">
                <a:solidFill>
                  <a:prstClr val="black"/>
                </a:solidFill>
              </a:rPr>
              <a:t>ublic heating system			8.33</a:t>
            </a:r>
            <a:r>
              <a:rPr lang="en-US" sz="2000" dirty="0">
                <a:solidFill>
                  <a:prstClr val="black"/>
                </a:solidFill>
              </a:rPr>
              <a:t>%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Other </a:t>
            </a:r>
            <a:r>
              <a:rPr lang="en-US" sz="2000" dirty="0">
                <a:solidFill>
                  <a:prstClr val="black"/>
                </a:solidFill>
              </a:rPr>
              <a:t>types of energy 	</a:t>
            </a:r>
            <a:r>
              <a:rPr lang="en-US" sz="2000" dirty="0" smtClean="0">
                <a:solidFill>
                  <a:prstClr val="black"/>
                </a:solidFill>
              </a:rPr>
              <a:t>		1.48</a:t>
            </a:r>
            <a:r>
              <a:rPr lang="en-US" sz="2000" dirty="0">
                <a:solidFill>
                  <a:prstClr val="black"/>
                </a:solidFill>
              </a:rPr>
              <a:t>%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</a:t>
            </a:r>
            <a:r>
              <a:rPr lang="en-US" sz="2000" dirty="0" smtClean="0">
                <a:solidFill>
                  <a:prstClr val="black"/>
                </a:solidFill>
              </a:rPr>
              <a:t>ood </a:t>
            </a:r>
            <a:r>
              <a:rPr lang="en-US" sz="2000" dirty="0">
                <a:solidFill>
                  <a:prstClr val="black"/>
                </a:solidFill>
              </a:rPr>
              <a:t>residues, briquettes, </a:t>
            </a:r>
            <a:r>
              <a:rPr lang="en-US" sz="2000" dirty="0" smtClean="0">
                <a:solidFill>
                  <a:prstClr val="black"/>
                </a:solidFill>
              </a:rPr>
              <a:t>pellets	0.87%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Use of biomass in all sectors (wood</a:t>
            </a:r>
            <a:r>
              <a:rPr lang="en-US" sz="2000" dirty="0">
                <a:solidFill>
                  <a:prstClr val="black"/>
                </a:solidFill>
              </a:rPr>
              <a:t>, agriculture and residual waste, solid municipal waste) </a:t>
            </a:r>
            <a:r>
              <a:rPr lang="en-US" sz="2000" dirty="0" smtClean="0">
                <a:solidFill>
                  <a:prstClr val="black"/>
                </a:solidFill>
              </a:rPr>
              <a:t>around 6.5%, used </a:t>
            </a:r>
            <a:r>
              <a:rPr lang="en-US" sz="2000" dirty="0">
                <a:solidFill>
                  <a:prstClr val="black"/>
                </a:solidFill>
              </a:rPr>
              <a:t>primarily for heating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5760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Macedonia – challenges</a:t>
            </a:r>
            <a:endParaRPr lang="en-US" sz="2800" b="1" dirty="0">
              <a:latin typeface="+mn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632848" cy="379397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Energy </a:t>
            </a:r>
            <a:r>
              <a:rPr lang="en-US" sz="2000" dirty="0">
                <a:solidFill>
                  <a:schemeClr val="tx1"/>
                </a:solidFill>
              </a:rPr>
              <a:t>sector </a:t>
            </a:r>
            <a:r>
              <a:rPr lang="en-US" sz="2000" dirty="0" smtClean="0">
                <a:solidFill>
                  <a:schemeClr val="tx1"/>
                </a:solidFill>
              </a:rPr>
              <a:t>heavily </a:t>
            </a:r>
            <a:r>
              <a:rPr lang="en-US" sz="2000" dirty="0">
                <a:solidFill>
                  <a:schemeClr val="tx1"/>
                </a:solidFill>
              </a:rPr>
              <a:t>dependent on fossil fuels </a:t>
            </a:r>
            <a:r>
              <a:rPr lang="en-US" sz="2000" dirty="0" smtClean="0">
                <a:solidFill>
                  <a:schemeClr val="tx1"/>
                </a:solidFill>
              </a:rPr>
              <a:t>imports (oil </a:t>
            </a:r>
            <a:r>
              <a:rPr lang="en-US" sz="2000" dirty="0">
                <a:solidFill>
                  <a:schemeClr val="tx1"/>
                </a:solidFill>
              </a:rPr>
              <a:t>and natural </a:t>
            </a:r>
            <a:r>
              <a:rPr lang="en-US" sz="2000" dirty="0" smtClean="0">
                <a:solidFill>
                  <a:schemeClr val="tx1"/>
                </a:solidFill>
              </a:rPr>
              <a:t>gas), and high consumption of coal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Firewood – old and inefficient stoves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Negative environmental implications – pollution, forest degradation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Obstacles for development of </a:t>
            </a:r>
            <a:r>
              <a:rPr lang="en-US" sz="2000" dirty="0" smtClean="0">
                <a:solidFill>
                  <a:schemeClr val="tx1"/>
                </a:solidFill>
              </a:rPr>
              <a:t>renewable </a:t>
            </a:r>
            <a:r>
              <a:rPr lang="en-US" sz="2000" dirty="0" smtClean="0">
                <a:solidFill>
                  <a:schemeClr val="tx1"/>
                </a:solidFill>
              </a:rPr>
              <a:t>energy services (RES) market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Lack </a:t>
            </a:r>
            <a:r>
              <a:rPr lang="en-US" sz="2000" dirty="0">
                <a:solidFill>
                  <a:schemeClr val="tx1"/>
                </a:solidFill>
              </a:rPr>
              <a:t>of demand </a:t>
            </a:r>
            <a:r>
              <a:rPr lang="en-US" sz="2000" dirty="0" smtClean="0">
                <a:solidFill>
                  <a:schemeClr val="tx1"/>
                </a:solidFill>
              </a:rPr>
              <a:t>for renewable </a:t>
            </a:r>
            <a:r>
              <a:rPr lang="en-US" sz="2000" dirty="0" smtClean="0">
                <a:solidFill>
                  <a:schemeClr val="tx1"/>
                </a:solidFill>
              </a:rPr>
              <a:t>energy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412776"/>
            <a:ext cx="84249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800" b="1" kern="0" dirty="0">
                <a:solidFill>
                  <a:srgbClr val="000000"/>
                </a:solidFill>
                <a:cs typeface="Arial"/>
              </a:rPr>
              <a:t>Example of heating system in </a:t>
            </a:r>
            <a:r>
              <a:rPr lang="en-US" sz="2800" b="1" kern="0" dirty="0" err="1">
                <a:solidFill>
                  <a:srgbClr val="000000"/>
                </a:solidFill>
                <a:cs typeface="Arial"/>
              </a:rPr>
              <a:t>Berovo</a:t>
            </a:r>
            <a:r>
              <a:rPr lang="en-US" sz="2800" b="1" kern="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800" b="1" kern="0" dirty="0" smtClean="0">
                <a:solidFill>
                  <a:srgbClr val="000000"/>
                </a:solidFill>
                <a:cs typeface="Arial"/>
              </a:rPr>
              <a:t>Macedonia</a:t>
            </a: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sz="2800" b="1" kern="0" dirty="0" smtClean="0">
              <a:solidFill>
                <a:srgbClr val="000000"/>
              </a:solidFill>
              <a:cs typeface="Arial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b="1" kern="0" dirty="0" smtClean="0">
                <a:solidFill>
                  <a:srgbClr val="000000"/>
                </a:solidFill>
                <a:cs typeface="Arial"/>
              </a:rPr>
              <a:t>School supplied with </a:t>
            </a:r>
            <a:r>
              <a:rPr lang="en-US" sz="2000" b="1" kern="0" dirty="0">
                <a:solidFill>
                  <a:srgbClr val="000000"/>
                </a:solidFill>
                <a:cs typeface="Arial"/>
              </a:rPr>
              <a:t>woodchips </a:t>
            </a:r>
            <a:r>
              <a:rPr lang="en-US" sz="2000" b="1" kern="0" dirty="0" smtClean="0">
                <a:solidFill>
                  <a:srgbClr val="000000"/>
                </a:solidFill>
                <a:cs typeface="Arial"/>
              </a:rPr>
              <a:t>by </a:t>
            </a:r>
            <a:r>
              <a:rPr lang="en-US" sz="2000" b="1" kern="0" dirty="0">
                <a:solidFill>
                  <a:srgbClr val="000000"/>
                </a:solidFill>
                <a:cs typeface="Arial"/>
              </a:rPr>
              <a:t>Private Forest Owners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751604"/>
            <a:ext cx="4810125" cy="355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3296" y="1196752"/>
            <a:ext cx="76328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kern="0" dirty="0">
                <a:solidFill>
                  <a:srgbClr val="000000"/>
                </a:solidFill>
                <a:ea typeface="+mj-ea"/>
                <a:cs typeface="Arial"/>
              </a:rPr>
              <a:t>Project </a:t>
            </a:r>
            <a:r>
              <a:rPr lang="en-US" sz="2800" b="1" kern="0" dirty="0" smtClean="0">
                <a:solidFill>
                  <a:srgbClr val="000000"/>
                </a:solidFill>
                <a:ea typeface="+mj-ea"/>
                <a:cs typeface="Arial"/>
              </a:rPr>
              <a:t>details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b="1" kern="0" dirty="0" smtClean="0">
              <a:solidFill>
                <a:srgbClr val="000000"/>
              </a:solidFill>
              <a:ea typeface="+mj-ea"/>
              <a:cs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000" kern="0" dirty="0">
                <a:cs typeface="Arial"/>
              </a:rPr>
              <a:t>School in village </a:t>
            </a:r>
            <a:r>
              <a:rPr lang="en-US" sz="2000" kern="0" dirty="0" err="1" smtClean="0">
                <a:cs typeface="Arial"/>
              </a:rPr>
              <a:t>Dvorishte</a:t>
            </a:r>
            <a:r>
              <a:rPr lang="en-US" sz="2000" kern="0" dirty="0" smtClean="0">
                <a:cs typeface="Arial"/>
              </a:rPr>
              <a:t>: </a:t>
            </a:r>
            <a:r>
              <a:rPr lang="en-US" sz="2000" kern="0" dirty="0" err="1" smtClean="0">
                <a:cs typeface="Arial"/>
              </a:rPr>
              <a:t>Berovo</a:t>
            </a:r>
            <a:endParaRPr lang="en-US" sz="2000" kern="0" dirty="0">
              <a:cs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000" kern="0" dirty="0">
                <a:cs typeface="Arial"/>
              </a:rPr>
              <a:t>School area for heating: </a:t>
            </a:r>
            <a:r>
              <a:rPr lang="en-US" sz="2000" b="1" kern="0" dirty="0">
                <a:cs typeface="Arial"/>
              </a:rPr>
              <a:t>560 m2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000" kern="0" dirty="0" smtClean="0">
                <a:cs typeface="Arial"/>
              </a:rPr>
              <a:t>Annual </a:t>
            </a:r>
            <a:r>
              <a:rPr lang="en-US" sz="2000" kern="0" dirty="0">
                <a:cs typeface="Arial"/>
              </a:rPr>
              <a:t>energy consumption: </a:t>
            </a:r>
            <a:r>
              <a:rPr lang="en-US" sz="2000" b="1" kern="0" dirty="0">
                <a:cs typeface="Arial"/>
              </a:rPr>
              <a:t>47.520 KWh</a:t>
            </a:r>
            <a:r>
              <a:rPr lang="en-US" sz="2000" kern="0" dirty="0">
                <a:cs typeface="Arial"/>
              </a:rPr>
              <a:t>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000" kern="0" dirty="0" smtClean="0">
                <a:cs typeface="Arial"/>
              </a:rPr>
              <a:t>Previous school heating annually: </a:t>
            </a:r>
            <a:r>
              <a:rPr lang="en-US" sz="2000" b="1" kern="0" dirty="0">
                <a:cs typeface="Arial"/>
              </a:rPr>
              <a:t>6.000 L diesel oil</a:t>
            </a:r>
            <a:endParaRPr lang="en-US" sz="2000" kern="0" dirty="0">
              <a:cs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000" kern="0" dirty="0" smtClean="0">
                <a:cs typeface="Arial"/>
              </a:rPr>
              <a:t>Replaced </a:t>
            </a:r>
            <a:r>
              <a:rPr lang="en-US" sz="2000" kern="0" dirty="0">
                <a:cs typeface="Arial"/>
              </a:rPr>
              <a:t>with </a:t>
            </a:r>
            <a:r>
              <a:rPr lang="en-US" sz="2000" b="1" kern="0" dirty="0">
                <a:cs typeface="Arial"/>
              </a:rPr>
              <a:t>wood chips </a:t>
            </a:r>
            <a:r>
              <a:rPr lang="en-US" sz="2000" b="1" kern="0" dirty="0" smtClean="0">
                <a:cs typeface="Arial"/>
              </a:rPr>
              <a:t>and </a:t>
            </a:r>
            <a:r>
              <a:rPr lang="en-US" sz="2000" b="1" kern="0" dirty="0">
                <a:cs typeface="Arial"/>
              </a:rPr>
              <a:t>new boiler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000" kern="0" dirty="0">
                <a:cs typeface="Arial"/>
              </a:rPr>
              <a:t>Energy value of wood chips: </a:t>
            </a:r>
            <a:r>
              <a:rPr lang="en-US" sz="2000" kern="0" dirty="0" smtClean="0">
                <a:cs typeface="Arial"/>
              </a:rPr>
              <a:t>3.5 </a:t>
            </a:r>
            <a:r>
              <a:rPr lang="en-US" sz="2000" kern="0" dirty="0">
                <a:cs typeface="Arial"/>
              </a:rPr>
              <a:t>KWh/kg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000" kern="0" dirty="0">
                <a:cs typeface="Arial"/>
              </a:rPr>
              <a:t>Wood chips </a:t>
            </a:r>
            <a:r>
              <a:rPr lang="en-US" sz="2000" kern="0" dirty="0" smtClean="0">
                <a:cs typeface="Arial"/>
              </a:rPr>
              <a:t>weight required: </a:t>
            </a:r>
            <a:r>
              <a:rPr lang="en-US" sz="2000" kern="0" dirty="0">
                <a:cs typeface="Arial"/>
              </a:rPr>
              <a:t>47.520 </a:t>
            </a:r>
            <a:r>
              <a:rPr lang="en-US" sz="2000" kern="0" dirty="0" smtClean="0">
                <a:cs typeface="Arial"/>
              </a:rPr>
              <a:t>KWh * 3.5 </a:t>
            </a:r>
            <a:r>
              <a:rPr lang="en-US" sz="2000" kern="0" dirty="0">
                <a:cs typeface="Arial"/>
              </a:rPr>
              <a:t>= 13.600 kg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000" kern="0" dirty="0">
                <a:cs typeface="Arial"/>
              </a:rPr>
              <a:t>Average weight of wood </a:t>
            </a:r>
            <a:r>
              <a:rPr lang="en-US" sz="2000" kern="0" dirty="0" smtClean="0">
                <a:cs typeface="Arial"/>
              </a:rPr>
              <a:t>chips, </a:t>
            </a:r>
            <a:r>
              <a:rPr lang="en-US" sz="2000" kern="0" dirty="0">
                <a:cs typeface="Arial"/>
              </a:rPr>
              <a:t>30% </a:t>
            </a:r>
            <a:r>
              <a:rPr lang="en-US" sz="2000" kern="0" dirty="0" smtClean="0">
                <a:cs typeface="Arial"/>
              </a:rPr>
              <a:t>moisture: </a:t>
            </a:r>
            <a:r>
              <a:rPr lang="en-US" sz="2000" kern="0" dirty="0">
                <a:cs typeface="Arial"/>
              </a:rPr>
              <a:t>200 kg/m3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000" kern="0" dirty="0">
                <a:cs typeface="Arial"/>
              </a:rPr>
              <a:t>Wood </a:t>
            </a:r>
            <a:r>
              <a:rPr lang="en-US" sz="2000" kern="0" dirty="0" smtClean="0">
                <a:cs typeface="Arial"/>
              </a:rPr>
              <a:t>chip </a:t>
            </a:r>
            <a:r>
              <a:rPr lang="en-US" sz="2000" kern="0" dirty="0">
                <a:cs typeface="Arial"/>
              </a:rPr>
              <a:t>quantity </a:t>
            </a:r>
            <a:r>
              <a:rPr lang="en-US" sz="2000" kern="0" dirty="0" smtClean="0">
                <a:cs typeface="Arial"/>
              </a:rPr>
              <a:t>volume required: </a:t>
            </a:r>
            <a:r>
              <a:rPr lang="en-US" sz="2000" b="1" kern="0" dirty="0" smtClean="0">
                <a:cs typeface="Arial"/>
              </a:rPr>
              <a:t>70m3</a:t>
            </a:r>
            <a:endParaRPr lang="en-GB" sz="2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348" y="1124744"/>
            <a:ext cx="911372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 smtClean="0">
                <a:solidFill>
                  <a:srgbClr val="000000"/>
                </a:solidFill>
                <a:ea typeface="+mj-ea"/>
                <a:cs typeface="Arial"/>
              </a:rPr>
              <a:t>Equipment required</a:t>
            </a:r>
          </a:p>
          <a:p>
            <a:pPr algn="ctr"/>
            <a:endParaRPr lang="en-US" sz="2800" b="1" kern="0" dirty="0">
              <a:solidFill>
                <a:srgbClr val="000000"/>
              </a:solidFill>
              <a:ea typeface="+mj-ea"/>
              <a:cs typeface="Arial"/>
            </a:endParaRPr>
          </a:p>
          <a:p>
            <a:pPr algn="ctr"/>
            <a:r>
              <a:rPr lang="en-US" sz="2800" b="1" kern="0" dirty="0" smtClean="0">
                <a:solidFill>
                  <a:srgbClr val="000000"/>
                </a:solidFill>
                <a:ea typeface="+mj-ea"/>
                <a:cs typeface="Arial"/>
              </a:rPr>
              <a:t>Wood chipper and boiler</a:t>
            </a:r>
          </a:p>
          <a:p>
            <a:endParaRPr lang="en-US" sz="2800" kern="0" dirty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2800" kern="0" dirty="0" smtClean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2800" kern="0" dirty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2800" kern="0" dirty="0" smtClean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2800" kern="0" dirty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2800" kern="0" dirty="0" smtClean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2800" kern="0" dirty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2800" kern="0" dirty="0" smtClean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2800" kern="0" dirty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1600" kern="0" dirty="0" smtClean="0">
              <a:solidFill>
                <a:srgbClr val="000000"/>
              </a:solidFill>
              <a:ea typeface="+mj-ea"/>
              <a:cs typeface="Arial"/>
            </a:endParaRPr>
          </a:p>
          <a:p>
            <a:endParaRPr lang="en-US" sz="2800" kern="0" dirty="0">
              <a:solidFill>
                <a:srgbClr val="000000"/>
              </a:solidFill>
              <a:ea typeface="+mj-ea"/>
              <a:cs typeface="Arial"/>
            </a:endParaRPr>
          </a:p>
          <a:p>
            <a:r>
              <a:rPr lang="en-US" sz="2800" kern="0" dirty="0" smtClean="0">
                <a:solidFill>
                  <a:srgbClr val="000000"/>
                </a:solidFill>
                <a:ea typeface="+mj-ea"/>
                <a:cs typeface="Arial"/>
              </a:rPr>
              <a:t> </a:t>
            </a:r>
            <a:endParaRPr lang="en-US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8" y="3068960"/>
            <a:ext cx="4462463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9592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5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034263"/>
            <a:ext cx="76328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 smtClean="0">
                <a:solidFill>
                  <a:srgbClr val="000000"/>
                </a:solidFill>
                <a:ea typeface="+mj-ea"/>
                <a:cs typeface="Arial"/>
              </a:rPr>
              <a:t>Cost-benefit </a:t>
            </a:r>
            <a:r>
              <a:rPr lang="en-US" sz="2800" b="1" kern="0" dirty="0">
                <a:solidFill>
                  <a:srgbClr val="000000"/>
                </a:solidFill>
                <a:ea typeface="+mj-ea"/>
                <a:cs typeface="Arial"/>
              </a:rPr>
              <a:t>c</a:t>
            </a:r>
            <a:r>
              <a:rPr lang="en-US" sz="2800" b="1" kern="0" dirty="0" smtClean="0">
                <a:solidFill>
                  <a:srgbClr val="000000"/>
                </a:solidFill>
                <a:ea typeface="+mj-ea"/>
                <a:cs typeface="Arial"/>
              </a:rPr>
              <a:t>alculation </a:t>
            </a:r>
            <a:r>
              <a:rPr lang="en-US" sz="2800" b="1" kern="0" dirty="0">
                <a:solidFill>
                  <a:srgbClr val="000000"/>
                </a:solidFill>
                <a:ea typeface="+mj-ea"/>
                <a:cs typeface="Arial"/>
              </a:rPr>
              <a:t>for wood </a:t>
            </a:r>
            <a:r>
              <a:rPr lang="en-US" sz="2800" b="1" kern="0" dirty="0" smtClean="0">
                <a:solidFill>
                  <a:srgbClr val="000000"/>
                </a:solidFill>
                <a:ea typeface="+mj-ea"/>
                <a:cs typeface="Arial"/>
              </a:rPr>
              <a:t>chips</a:t>
            </a:r>
          </a:p>
          <a:p>
            <a:endParaRPr lang="en-US" sz="2800" b="1" kern="0" dirty="0" smtClean="0">
              <a:solidFill>
                <a:srgbClr val="000000"/>
              </a:solidFill>
              <a:ea typeface="+mj-ea"/>
              <a:cs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Previous 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use of diesel </a:t>
            </a: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oil: 6000 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l * </a:t>
            </a: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1€  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= 6.000 € </a:t>
            </a:r>
            <a:endParaRPr lang="en-US" sz="2200" kern="0" dirty="0" smtClean="0">
              <a:solidFill>
                <a:srgbClr val="000000"/>
              </a:solidFill>
              <a:cs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endParaRPr lang="en-US" sz="2200" kern="0" dirty="0">
              <a:solidFill>
                <a:srgbClr val="000000"/>
              </a:solidFill>
              <a:cs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200" kern="0" dirty="0">
                <a:solidFill>
                  <a:srgbClr val="000000"/>
                </a:solidFill>
                <a:cs typeface="Arial"/>
              </a:rPr>
              <a:t>Wood chips (high price) 50 €/m</a:t>
            </a:r>
            <a:r>
              <a:rPr lang="en-US" sz="2200" kern="0" baseline="30000" dirty="0">
                <a:solidFill>
                  <a:srgbClr val="000000"/>
                </a:solidFill>
                <a:cs typeface="Arial"/>
              </a:rPr>
              <a:t>3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 * 70 m</a:t>
            </a:r>
            <a:r>
              <a:rPr lang="en-US" sz="2200" kern="0" baseline="30000" dirty="0">
                <a:solidFill>
                  <a:srgbClr val="000000"/>
                </a:solidFill>
                <a:cs typeface="Arial"/>
              </a:rPr>
              <a:t>3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 = 3.500 € </a:t>
            </a:r>
            <a:endParaRPr lang="en-US" sz="2200" kern="0" dirty="0" smtClean="0">
              <a:solidFill>
                <a:srgbClr val="000000"/>
              </a:solidFill>
              <a:cs typeface="Arial"/>
            </a:endParaRPr>
          </a:p>
          <a:p>
            <a:pPr lvl="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      (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low price) 30 €/m</a:t>
            </a:r>
            <a:r>
              <a:rPr lang="en-US" sz="2200" kern="0" baseline="30000" dirty="0">
                <a:solidFill>
                  <a:srgbClr val="000000"/>
                </a:solidFill>
                <a:cs typeface="Arial"/>
              </a:rPr>
              <a:t>3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 = 2.100 </a:t>
            </a: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€</a:t>
            </a:r>
          </a:p>
          <a:p>
            <a:pPr lvl="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sz="2200" kern="0" dirty="0">
              <a:solidFill>
                <a:srgbClr val="000000"/>
              </a:solidFill>
              <a:cs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200" kern="0" dirty="0">
                <a:solidFill>
                  <a:srgbClr val="000000"/>
                </a:solidFill>
                <a:cs typeface="Arial"/>
              </a:rPr>
              <a:t>Investments: </a:t>
            </a:r>
            <a:endParaRPr lang="en-US" sz="2200" kern="0" dirty="0" smtClean="0">
              <a:solidFill>
                <a:srgbClr val="000000"/>
              </a:solidFill>
              <a:cs typeface="Arial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Wood chipper: 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8.000 – 9.000€, </a:t>
            </a:r>
            <a:endParaRPr lang="en-US" sz="2200" kern="0" dirty="0" smtClean="0">
              <a:solidFill>
                <a:srgbClr val="000000"/>
              </a:solidFill>
              <a:cs typeface="Arial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Boiler 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with </a:t>
            </a: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installation: 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17.000 </a:t>
            </a: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€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endParaRPr lang="en-US" sz="2200" kern="0" dirty="0">
              <a:solidFill>
                <a:srgbClr val="000000"/>
              </a:solidFill>
              <a:cs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Arial" pitchFamily="34" charset="0"/>
              <a:buChar char="•"/>
            </a:pPr>
            <a:r>
              <a:rPr lang="en-US" sz="2200" kern="0" dirty="0">
                <a:solidFill>
                  <a:srgbClr val="000000"/>
                </a:solidFill>
                <a:cs typeface="Arial"/>
              </a:rPr>
              <a:t>Rate of </a:t>
            </a: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return: </a:t>
            </a:r>
            <a:r>
              <a:rPr lang="en-US" sz="2200" kern="0" dirty="0">
                <a:solidFill>
                  <a:srgbClr val="000000"/>
                </a:solidFill>
                <a:cs typeface="Arial"/>
              </a:rPr>
              <a:t>6-10 </a:t>
            </a:r>
            <a:r>
              <a:rPr lang="en-US" sz="2200" kern="0" dirty="0" smtClean="0">
                <a:solidFill>
                  <a:srgbClr val="000000"/>
                </a:solidFill>
                <a:cs typeface="Arial"/>
              </a:rPr>
              <a:t>years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94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052736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/>
              <a:t>About CNVP </a:t>
            </a:r>
            <a:endParaRPr lang="en-GB" sz="2800" b="1" dirty="0"/>
          </a:p>
          <a:p>
            <a:endParaRPr lang="en-GB" sz="2200" dirty="0" smtClean="0"/>
          </a:p>
          <a:p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Is a </a:t>
            </a:r>
            <a:r>
              <a:rPr lang="en-GB" sz="2200" dirty="0" smtClean="0"/>
              <a:t>Dutch-registered </a:t>
            </a:r>
            <a:r>
              <a:rPr lang="en-GB" sz="2200" dirty="0" smtClean="0"/>
              <a:t>CSO.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Has registered branch offices in Albania, Kosovo, Macedonia, Montenegro, Serbia and Bosnia-Herzegovina.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Employs </a:t>
            </a:r>
            <a:r>
              <a:rPr lang="en-GB" sz="2200" dirty="0" smtClean="0"/>
              <a:t>28 </a:t>
            </a:r>
            <a:r>
              <a:rPr lang="en-GB" sz="2200" dirty="0"/>
              <a:t>people who are supported by </a:t>
            </a:r>
            <a:r>
              <a:rPr lang="en-GB" sz="2200" dirty="0" smtClean="0"/>
              <a:t>a wide range of specialist </a:t>
            </a:r>
            <a:r>
              <a:rPr lang="en-GB" sz="2200" dirty="0"/>
              <a:t>Associate </a:t>
            </a:r>
            <a:r>
              <a:rPr lang="en-GB" sz="2200" dirty="0" smtClean="0"/>
              <a:t>Experts and graduate interns.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035833"/>
            <a:ext cx="8064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Kosovo</a:t>
            </a:r>
          </a:p>
          <a:p>
            <a:pPr algn="ctr"/>
            <a:endParaRPr lang="en-US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Renewable Energy Action </a:t>
            </a:r>
            <a:r>
              <a:rPr lang="en-US" sz="2000" dirty="0" smtClean="0"/>
              <a:t>Plan, 2011-20</a:t>
            </a:r>
            <a:r>
              <a:rPr lang="en-US" sz="2000" dirty="0"/>
              <a:t>: RES targets (25% by 2020 for the use of RES in electricity, heat consumption and </a:t>
            </a:r>
            <a:r>
              <a:rPr lang="en-US" sz="2000" dirty="0" smtClean="0"/>
              <a:t>transport)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Energy sector: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98</a:t>
            </a:r>
            <a:r>
              <a:rPr lang="en-US" sz="2000" dirty="0"/>
              <a:t>% of </a:t>
            </a:r>
            <a:r>
              <a:rPr lang="en-US" sz="2000" dirty="0" smtClean="0"/>
              <a:t>electricity </a:t>
            </a:r>
            <a:r>
              <a:rPr lang="en-US" sz="2000" dirty="0"/>
              <a:t>is produced from </a:t>
            </a:r>
            <a:r>
              <a:rPr lang="en-US" sz="2000" dirty="0" smtClean="0"/>
              <a:t>lignite </a:t>
            </a:r>
            <a:r>
              <a:rPr lang="en-US" sz="2000" dirty="0" smtClean="0"/>
              <a:t>(two old</a:t>
            </a:r>
            <a:r>
              <a:rPr lang="en-US" sz="2000" dirty="0"/>
              <a:t>, </a:t>
            </a:r>
            <a:r>
              <a:rPr lang="en-US" sz="2000" dirty="0" smtClean="0"/>
              <a:t>inefficient and heavily </a:t>
            </a:r>
            <a:r>
              <a:rPr lang="en-US" sz="2000" dirty="0" smtClean="0"/>
              <a:t>polluting lignite </a:t>
            </a:r>
            <a:r>
              <a:rPr lang="en-US" sz="2000" dirty="0"/>
              <a:t>coal-</a:t>
            </a:r>
            <a:r>
              <a:rPr lang="en-US" sz="2000" dirty="0" smtClean="0"/>
              <a:t>­fired </a:t>
            </a:r>
            <a:r>
              <a:rPr lang="en-US" sz="2000" dirty="0"/>
              <a:t>thermal power </a:t>
            </a:r>
            <a:r>
              <a:rPr lang="en-US" sz="2000" dirty="0" smtClean="0"/>
              <a:t>plants, </a:t>
            </a:r>
            <a:r>
              <a:rPr lang="en-US" sz="2000" dirty="0" err="1" smtClean="0"/>
              <a:t>Kosova</a:t>
            </a:r>
            <a:r>
              <a:rPr lang="en-US" sz="2000" dirty="0" smtClean="0"/>
              <a:t> </a:t>
            </a:r>
            <a:r>
              <a:rPr lang="en-US" sz="2000" dirty="0"/>
              <a:t>A/B)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87% of households use wood for space heating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3.6% </a:t>
            </a:r>
            <a:r>
              <a:rPr lang="en-US" sz="2000" dirty="0" smtClean="0"/>
              <a:t>pellets</a:t>
            </a:r>
            <a:r>
              <a:rPr lang="en-US" sz="2000" dirty="0"/>
              <a:t>, briquettes, other solid fuels and </a:t>
            </a:r>
            <a:r>
              <a:rPr lang="en-US" sz="2000" dirty="0" smtClean="0"/>
              <a:t>biofuel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204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102578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Kosovo</a:t>
            </a:r>
          </a:p>
          <a:p>
            <a:endParaRPr lang="en-US" sz="2000" dirty="0" smtClean="0"/>
          </a:p>
          <a:p>
            <a:pPr algn="ctr"/>
            <a:r>
              <a:rPr lang="en-US" sz="2000" b="1" dirty="0" smtClean="0"/>
              <a:t>Potential and challenges for use of biomass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b="1" dirty="0" smtClean="0"/>
              <a:t>Agriculture: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63% available biomass 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Cereals and fodder crops – only 30% effectively available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No biogas plant operating</a:t>
            </a:r>
          </a:p>
          <a:p>
            <a:endParaRPr lang="en-US" sz="2000" dirty="0"/>
          </a:p>
          <a:p>
            <a:r>
              <a:rPr lang="en-US" sz="2000" b="1" dirty="0" smtClean="0"/>
              <a:t>Forestry:</a:t>
            </a:r>
            <a:r>
              <a:rPr lang="en-US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18</a:t>
            </a:r>
            <a:r>
              <a:rPr lang="en-US" sz="2000" dirty="0"/>
              <a:t>% available biomass sources, </a:t>
            </a:r>
            <a:r>
              <a:rPr lang="en-US" sz="2000" dirty="0" smtClean="0"/>
              <a:t>95% use firewood for </a:t>
            </a:r>
            <a:r>
              <a:rPr lang="en-US" sz="2000" dirty="0"/>
              <a:t>household </a:t>
            </a:r>
            <a:r>
              <a:rPr lang="en-US" sz="2000" dirty="0" smtClean="0"/>
              <a:t>heating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Low conversion of firewood and residues into modern biomass fuels (briquettes/pellets</a:t>
            </a:r>
            <a:r>
              <a:rPr lang="en-US" sz="2000" dirty="0"/>
              <a:t>)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Total </a:t>
            </a:r>
            <a:r>
              <a:rPr lang="en-US" sz="2000" dirty="0"/>
              <a:t>forest area 44.7%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Over 90% illegal logging </a:t>
            </a:r>
            <a:r>
              <a:rPr lang="en-US" sz="2000" dirty="0" smtClean="0">
                <a:solidFill>
                  <a:srgbClr val="00B050"/>
                </a:solidFill>
              </a:rPr>
              <a:t>(with 53</a:t>
            </a:r>
            <a:r>
              <a:rPr lang="en-US" sz="2000" dirty="0">
                <a:solidFill>
                  <a:srgbClr val="00B050"/>
                </a:solidFill>
              </a:rPr>
              <a:t>% in public </a:t>
            </a:r>
            <a:r>
              <a:rPr lang="en-US" sz="2000" dirty="0" smtClean="0">
                <a:solidFill>
                  <a:srgbClr val="00B050"/>
                </a:solidFill>
              </a:rPr>
              <a:t>forests)</a:t>
            </a:r>
            <a:endParaRPr lang="en-US" sz="2000" dirty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Private </a:t>
            </a:r>
            <a:r>
              <a:rPr lang="en-US" sz="2000" dirty="0" smtClean="0"/>
              <a:t>forest, 38-76</a:t>
            </a:r>
            <a:r>
              <a:rPr lang="en-US" sz="2000" dirty="0"/>
              <a:t>% legally produced </a:t>
            </a:r>
            <a:r>
              <a:rPr lang="en-US" sz="2000" dirty="0" smtClean="0"/>
              <a:t>firewood</a:t>
            </a:r>
          </a:p>
        </p:txBody>
      </p:sp>
    </p:spTree>
    <p:extLst>
      <p:ext uri="{BB962C8B-B14F-4D97-AF65-F5344CB8AC3E}">
        <p14:creationId xmlns:p14="http://schemas.microsoft.com/office/powerpoint/2010/main" val="28351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8568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Kosovo – example</a:t>
            </a:r>
          </a:p>
          <a:p>
            <a:pPr algn="ctr"/>
            <a:r>
              <a:rPr lang="en-US" sz="2400" b="1" dirty="0" smtClean="0"/>
              <a:t>Innovative heating system in school, </a:t>
            </a:r>
            <a:r>
              <a:rPr lang="en-US" sz="2400" b="1" dirty="0" err="1" smtClean="0"/>
              <a:t>Djakovica</a:t>
            </a:r>
            <a:endParaRPr lang="en-US" sz="24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83264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87460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Project </a:t>
            </a:r>
            <a:r>
              <a:rPr lang="en-US" sz="2800" b="1" dirty="0" smtClean="0"/>
              <a:t>details</a:t>
            </a:r>
          </a:p>
          <a:p>
            <a:pPr algn="ctr"/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School in </a:t>
            </a:r>
            <a:r>
              <a:rPr lang="en-US" sz="2000" dirty="0" smtClean="0"/>
              <a:t>village: </a:t>
            </a:r>
            <a:r>
              <a:rPr lang="en-US" sz="2000" dirty="0" err="1" smtClean="0"/>
              <a:t>Dol</a:t>
            </a:r>
            <a:r>
              <a:rPr lang="en-US" sz="2000" dirty="0" smtClean="0"/>
              <a:t>, </a:t>
            </a:r>
            <a:r>
              <a:rPr lang="en-US" sz="2000" dirty="0" err="1" smtClean="0"/>
              <a:t>Djakovica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School area for heating: 942 </a:t>
            </a:r>
            <a:r>
              <a:rPr lang="en-US" sz="2000" dirty="0"/>
              <a:t>m2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Previous </a:t>
            </a:r>
            <a:r>
              <a:rPr lang="en-US" sz="2000" dirty="0"/>
              <a:t>heating </a:t>
            </a:r>
            <a:r>
              <a:rPr lang="en-US" sz="2000" dirty="0" smtClean="0"/>
              <a:t>system: diesel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Replaced </a:t>
            </a:r>
            <a:r>
              <a:rPr lang="en-US" sz="2000" dirty="0"/>
              <a:t>with wood chips and new </a:t>
            </a:r>
            <a:r>
              <a:rPr lang="en-US" sz="2000" dirty="0" smtClean="0"/>
              <a:t>boiler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Private forest owners equipped </a:t>
            </a:r>
            <a:r>
              <a:rPr lang="en-US" sz="2000" dirty="0"/>
              <a:t>with wood chipper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School </a:t>
            </a:r>
            <a:r>
              <a:rPr lang="en-US" sz="2000" dirty="0"/>
              <a:t>supplied with woodchips by </a:t>
            </a:r>
            <a:r>
              <a:rPr lang="en-US" sz="2000" dirty="0" smtClean="0"/>
              <a:t>private forest owners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Wood mass only from forest </a:t>
            </a:r>
            <a:r>
              <a:rPr lang="en-US" sz="2000" dirty="0" smtClean="0"/>
              <a:t>rehabilitation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906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8746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Equipment required - wood </a:t>
            </a:r>
            <a:r>
              <a:rPr lang="en-US" sz="2800" b="1" dirty="0"/>
              <a:t>chipper and boiler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2" y="1992696"/>
            <a:ext cx="2486025" cy="4502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12" y="1992696"/>
            <a:ext cx="5577130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87460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Cost benefit analysis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457200" indent="-457200">
              <a:buAutoNum type="arabicPeriod"/>
            </a:pPr>
            <a:r>
              <a:rPr lang="en-US" sz="2400" dirty="0" smtClean="0"/>
              <a:t>Biomass (wood chips) heating system		80m3	1600€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Firewood heating system 				40m3</a:t>
            </a:r>
            <a:r>
              <a:rPr lang="en-US" sz="2400" dirty="0"/>
              <a:t>	1600€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Coal </a:t>
            </a:r>
            <a:r>
              <a:rPr lang="en-US" sz="2400" dirty="0"/>
              <a:t>heating system				27t	3510</a:t>
            </a:r>
            <a:r>
              <a:rPr lang="en-US" sz="2400" dirty="0" smtClean="0"/>
              <a:t>€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Diesel </a:t>
            </a:r>
            <a:r>
              <a:rPr lang="en-US" sz="2400" dirty="0"/>
              <a:t>heating system			</a:t>
            </a:r>
            <a:r>
              <a:rPr lang="en-US" sz="2400" dirty="0" smtClean="0"/>
              <a:t>	8000l</a:t>
            </a:r>
            <a:r>
              <a:rPr lang="en-US" sz="2400" dirty="0"/>
              <a:t>	8000</a:t>
            </a:r>
            <a:r>
              <a:rPr lang="en-US" sz="2400" dirty="0" smtClean="0"/>
              <a:t>€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508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225252"/>
            <a:ext cx="84249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Wood biomass value </a:t>
            </a:r>
            <a:r>
              <a:rPr lang="en-US" sz="2800" b="1" dirty="0" smtClean="0"/>
              <a:t>chain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Local sustainable wood biomass</a:t>
            </a:r>
            <a:endParaRPr lang="en-US" sz="2800" dirty="0"/>
          </a:p>
          <a:p>
            <a:pPr algn="ctr"/>
            <a:endParaRPr lang="en-US" sz="2800" b="1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Wood waste </a:t>
            </a:r>
            <a:r>
              <a:rPr lang="en-US" sz="2000" dirty="0" smtClean="0"/>
              <a:t>from </a:t>
            </a:r>
            <a:r>
              <a:rPr lang="en-US" sz="2000" dirty="0"/>
              <a:t>p</a:t>
            </a:r>
            <a:r>
              <a:rPr lang="en-US" sz="2000" dirty="0" smtClean="0"/>
              <a:t>rivate </a:t>
            </a:r>
            <a:r>
              <a:rPr lang="en-US" sz="2000" dirty="0"/>
              <a:t>f</a:t>
            </a:r>
            <a:r>
              <a:rPr lang="en-US" sz="2000" dirty="0" smtClean="0"/>
              <a:t>orests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Members of </a:t>
            </a:r>
            <a:r>
              <a:rPr lang="en-US" sz="2000" dirty="0" smtClean="0"/>
              <a:t>a private </a:t>
            </a:r>
            <a:r>
              <a:rPr lang="en-US" sz="2000" dirty="0" smtClean="0"/>
              <a:t>forest owners </a:t>
            </a:r>
            <a:r>
              <a:rPr lang="en-US" sz="2000" dirty="0" smtClean="0"/>
              <a:t>association </a:t>
            </a:r>
            <a:r>
              <a:rPr lang="en-US" sz="2000" dirty="0" smtClean="0"/>
              <a:t>(</a:t>
            </a:r>
            <a:r>
              <a:rPr lang="en-US" sz="2000" dirty="0" smtClean="0"/>
              <a:t>PFOA) </a:t>
            </a:r>
            <a:r>
              <a:rPr lang="en-US" sz="2000" dirty="0"/>
              <a:t>provide wood </a:t>
            </a:r>
            <a:r>
              <a:rPr lang="en-US" sz="2000" dirty="0" smtClean="0"/>
              <a:t>waste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PFOA </a:t>
            </a:r>
            <a:r>
              <a:rPr lang="en-US" sz="2000" dirty="0"/>
              <a:t>is producing wood chips with </a:t>
            </a:r>
            <a:r>
              <a:rPr lang="en-US" sz="2000" dirty="0" smtClean="0"/>
              <a:t>chipper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PFOA is transporting wood chips to school 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School is using wood chips for </a:t>
            </a:r>
            <a:r>
              <a:rPr lang="en-US" sz="2000" dirty="0" smtClean="0"/>
              <a:t>heating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Public private partnership (PPP) agreement between PFOA and municipality to supply wood </a:t>
            </a:r>
            <a:r>
              <a:rPr lang="en-US" sz="2000" dirty="0"/>
              <a:t>chips to the </a:t>
            </a:r>
            <a:r>
              <a:rPr lang="en-US" sz="2000" dirty="0" smtClean="0"/>
              <a:t>school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6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1052736"/>
            <a:ext cx="856895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CONCLUSION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Transitioning </a:t>
            </a:r>
            <a:r>
              <a:rPr lang="en-US" sz="2800" b="1" dirty="0"/>
              <a:t>to </a:t>
            </a:r>
            <a:r>
              <a:rPr lang="en-US" sz="2800" b="1" dirty="0" smtClean="0"/>
              <a:t>renewables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Replacement </a:t>
            </a:r>
            <a:r>
              <a:rPr lang="en-US" sz="2000" dirty="0"/>
              <a:t>of fossil fuels with renewable energy, particularly wood biomass, short rotation crops and bio-energy </a:t>
            </a:r>
            <a:r>
              <a:rPr lang="en-US" sz="2000" dirty="0" smtClean="0"/>
              <a:t>production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algn="ctr"/>
            <a:r>
              <a:rPr lang="en-US" sz="2800" b="1" dirty="0" smtClean="0"/>
              <a:t>Benefits</a:t>
            </a:r>
          </a:p>
          <a:p>
            <a:pPr algn="ctr"/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Reduction </a:t>
            </a:r>
            <a:r>
              <a:rPr lang="en-US" sz="2000" dirty="0"/>
              <a:t>of CO2 emission through substitution of </a:t>
            </a:r>
            <a:r>
              <a:rPr lang="en-US" sz="2000" dirty="0" smtClean="0"/>
              <a:t>fossils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Development </a:t>
            </a:r>
            <a:r>
              <a:rPr lang="en-US" sz="2000" dirty="0"/>
              <a:t>of long-term cooperation </a:t>
            </a:r>
            <a:r>
              <a:rPr lang="en-US" sz="2000" dirty="0" smtClean="0"/>
              <a:t>through PPPs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Replication possibilities: private initiatives, PPPs, residential </a:t>
            </a:r>
            <a:r>
              <a:rPr lang="en-US" sz="2000" dirty="0"/>
              <a:t>buildings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Raising awareness about the benefits of </a:t>
            </a:r>
            <a:r>
              <a:rPr lang="en-US" sz="2000" dirty="0" smtClean="0"/>
              <a:t>using wood biomass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Enhancement </a:t>
            </a:r>
            <a:r>
              <a:rPr lang="en-US" sz="2000" dirty="0"/>
              <a:t>of services provided by </a:t>
            </a:r>
            <a:r>
              <a:rPr lang="en-US" sz="2000" dirty="0" smtClean="0"/>
              <a:t>national PFOA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Enhanced living </a:t>
            </a:r>
            <a:r>
              <a:rPr lang="en-US" sz="2000" dirty="0"/>
              <a:t>conditions in rural areas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Development </a:t>
            </a:r>
            <a:r>
              <a:rPr lang="en-US" sz="2000" dirty="0"/>
              <a:t>of </a:t>
            </a:r>
            <a:r>
              <a:rPr lang="en-US" sz="2000" dirty="0" smtClean="0"/>
              <a:t>the rural economy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9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12474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007" y="5842799"/>
            <a:ext cx="9144000" cy="52651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ana\Desktop\CNVP\CNVP_LOGO_SMALL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30" y="5202683"/>
            <a:ext cx="1056531" cy="4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9592" y="119806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Thank you for your attention.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05743" y="6107738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Building a Greener Economic Environment</a:t>
            </a:r>
          </a:p>
          <a:p>
            <a:pPr algn="ctr"/>
            <a:r>
              <a:rPr lang="en-US" sz="1400" b="1" dirty="0" smtClean="0">
                <a:hlinkClick r:id="rId3"/>
              </a:rPr>
              <a:t>info@cnvp-eu.org</a:t>
            </a:r>
            <a:r>
              <a:rPr lang="en-US" sz="1400" b="1" dirty="0" smtClean="0"/>
              <a:t>	</a:t>
            </a:r>
            <a:r>
              <a:rPr lang="en-US" sz="1400" b="1" dirty="0" smtClean="0">
                <a:hlinkClick r:id="rId4"/>
              </a:rPr>
              <a:t>www.cnvp-eu.org</a:t>
            </a:r>
            <a:endParaRPr lang="en-US" sz="1400" b="1" dirty="0" smtClean="0"/>
          </a:p>
          <a:p>
            <a:pPr algn="ctr"/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5494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0437" y="1196752"/>
            <a:ext cx="76328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200" b="1" dirty="0">
                <a:solidFill>
                  <a:prstClr val="black"/>
                </a:solidFill>
              </a:rPr>
              <a:t>Key CNVP skills:</a:t>
            </a:r>
          </a:p>
          <a:p>
            <a:pPr lvl="0"/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Has an international reputation as a facilitator, using tried and tested analytical, consulting, advisory, coaching, mentoring, demonstration and knowledge transfer skills to achieve long-term sustainability of development activities.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Implements donor-funded projects at central level (in ministries of agriculture, forestry, rural development and environment), as well as at municipality and community levels.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Has a strong Western Balkans’ perspective </a:t>
            </a:r>
            <a:r>
              <a:rPr lang="en-GB" sz="2200" dirty="0" smtClean="0">
                <a:solidFill>
                  <a:prstClr val="black"/>
                </a:solidFill>
              </a:rPr>
              <a:t>that helps it to design</a:t>
            </a:r>
            <a:r>
              <a:rPr lang="en-GB" sz="2200" dirty="0">
                <a:solidFill>
                  <a:prstClr val="black"/>
                </a:solidFill>
              </a:rPr>
              <a:t>, </a:t>
            </a:r>
            <a:r>
              <a:rPr lang="en-GB" sz="2200" dirty="0" smtClean="0">
                <a:solidFill>
                  <a:prstClr val="black"/>
                </a:solidFill>
              </a:rPr>
              <a:t>implement and facilitate in-country, cross-border and regional </a:t>
            </a:r>
            <a:r>
              <a:rPr lang="en-GB" sz="2200" dirty="0">
                <a:solidFill>
                  <a:prstClr val="black"/>
                </a:solidFill>
              </a:rPr>
              <a:t>projects</a:t>
            </a:r>
            <a:r>
              <a:rPr lang="en-GB" sz="2200" dirty="0" smtClean="0">
                <a:solidFill>
                  <a:prstClr val="black"/>
                </a:solidFill>
              </a:rPr>
              <a:t>.</a:t>
            </a:r>
            <a:endParaRPr lang="en-GB" sz="19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78138"/>
            <a:ext cx="7920880" cy="52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 dirty="0">
                <a:ea typeface="Calibri"/>
                <a:cs typeface="Times New Roman"/>
              </a:rPr>
              <a:t> </a:t>
            </a:r>
          </a:p>
          <a:p>
            <a:pPr lvl="0"/>
            <a:r>
              <a:rPr lang="en-GB" sz="2800" b="1" dirty="0">
                <a:solidFill>
                  <a:prstClr val="black"/>
                </a:solidFill>
              </a:rPr>
              <a:t>Six key areas of CNVP capacity strengthening:</a:t>
            </a: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>
                <a:solidFill>
                  <a:prstClr val="black"/>
                </a:solidFill>
              </a:rPr>
              <a:t>Sustainable forest management</a:t>
            </a:r>
          </a:p>
          <a:p>
            <a:pPr marL="457200" lvl="0" indent="-457200">
              <a:buFont typeface="+mj-lt"/>
              <a:buAutoNum type="arabicPeriod"/>
            </a:pP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>
                <a:solidFill>
                  <a:prstClr val="black"/>
                </a:solidFill>
              </a:rPr>
              <a:t>Climate change, environment and NRM</a:t>
            </a:r>
          </a:p>
          <a:p>
            <a:pPr marL="457200" lvl="0" indent="-457200">
              <a:buFont typeface="+mj-lt"/>
              <a:buAutoNum type="arabicPeriod"/>
            </a:pP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 err="1">
                <a:solidFill>
                  <a:prstClr val="black"/>
                </a:solidFill>
              </a:rPr>
              <a:t>Agri</a:t>
            </a:r>
            <a:r>
              <a:rPr lang="en-GB" sz="2200" dirty="0">
                <a:solidFill>
                  <a:prstClr val="black"/>
                </a:solidFill>
              </a:rPr>
              <a:t>-rural development, including sustainable </a:t>
            </a:r>
            <a:r>
              <a:rPr lang="en-GB" sz="2200" dirty="0" err="1">
                <a:solidFill>
                  <a:prstClr val="black"/>
                </a:solidFill>
              </a:rPr>
              <a:t>zonal</a:t>
            </a:r>
            <a:r>
              <a:rPr lang="en-GB" sz="2200" dirty="0">
                <a:solidFill>
                  <a:prstClr val="black"/>
                </a:solidFill>
              </a:rPr>
              <a:t> coast management</a:t>
            </a:r>
          </a:p>
          <a:p>
            <a:pPr marL="457200" lvl="0" indent="-457200">
              <a:buFont typeface="+mj-lt"/>
              <a:buAutoNum type="arabicPeriod"/>
            </a:pP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>
                <a:solidFill>
                  <a:prstClr val="black"/>
                </a:solidFill>
              </a:rPr>
              <a:t>Renewable energy and waste management</a:t>
            </a:r>
          </a:p>
          <a:p>
            <a:pPr marL="457200" lvl="0" indent="-457200">
              <a:buFont typeface="+mj-lt"/>
              <a:buAutoNum type="arabicPeriod"/>
            </a:pP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>
                <a:solidFill>
                  <a:prstClr val="black"/>
                </a:solidFill>
              </a:rPr>
              <a:t>Community mobilisation, governance and civil society</a:t>
            </a:r>
          </a:p>
          <a:p>
            <a:pPr marL="457200" lvl="0" indent="-457200">
              <a:buFont typeface="+mj-lt"/>
              <a:buAutoNum type="arabicPeriod"/>
            </a:pPr>
            <a:endParaRPr lang="en-GB" sz="2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>
                <a:solidFill>
                  <a:prstClr val="black"/>
                </a:solidFill>
              </a:rPr>
              <a:t>European accession and related policy </a:t>
            </a:r>
            <a:r>
              <a:rPr lang="en-GB" sz="2200" dirty="0" smtClean="0">
                <a:solidFill>
                  <a:prstClr val="black"/>
                </a:solidFill>
              </a:rPr>
              <a:t>questions</a:t>
            </a:r>
            <a:endParaRPr lang="en-GB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78138"/>
            <a:ext cx="7920880" cy="536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50" dirty="0">
                <a:ea typeface="Calibri"/>
                <a:cs typeface="Times New Roman"/>
              </a:rPr>
              <a:t> </a:t>
            </a:r>
          </a:p>
          <a:p>
            <a:pPr lvl="0"/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Major projects 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under 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implementation</a:t>
            </a:r>
            <a:r>
              <a:rPr lang="en-GB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endParaRPr lang="en-GB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Forests for Local Economic Development (</a:t>
            </a: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2014-18), </a:t>
            </a: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Albania, </a:t>
            </a:r>
            <a:r>
              <a:rPr lang="en-GB" sz="2000" b="1" dirty="0" err="1">
                <a:solidFill>
                  <a:prstClr val="black"/>
                </a:solidFill>
                <a:cs typeface="Arial" panose="020B0604020202020204" pitchFamily="34" charset="0"/>
              </a:rPr>
              <a:t>Sida</a:t>
            </a: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 funding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Development of Tourism in </a:t>
            </a:r>
            <a:r>
              <a:rPr lang="en-GB" sz="2000" dirty="0" err="1">
                <a:solidFill>
                  <a:prstClr val="black"/>
                </a:solidFill>
                <a:cs typeface="Arial" panose="020B0604020202020204" pitchFamily="34" charset="0"/>
              </a:rPr>
              <a:t>Diber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 Region, Albania, USAID/</a:t>
            </a:r>
            <a:r>
              <a:rPr lang="en-GB" sz="2000" dirty="0" err="1">
                <a:solidFill>
                  <a:prstClr val="black"/>
                </a:solidFill>
                <a:cs typeface="Arial" panose="020B0604020202020204" pitchFamily="34" charset="0"/>
              </a:rPr>
              <a:t>Sida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 funding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Strengthening Sustainable Private and Decentralized Forestry (2014-20), Kosovo, </a:t>
            </a:r>
            <a:r>
              <a:rPr lang="en-GB" sz="2000" b="1" dirty="0" err="1">
                <a:solidFill>
                  <a:prstClr val="black"/>
                </a:solidFill>
                <a:cs typeface="Arial" panose="020B0604020202020204" pitchFamily="34" charset="0"/>
              </a:rPr>
              <a:t>Sida</a:t>
            </a: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 funding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National Rural Parliament, Macedonia, EU funding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Rural 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Youth and EU Integration, Macedonia, EU funding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Communities Communicating Climate Change, Macedonia, EU </a:t>
            </a:r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funding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CSOs Driving Rural Development, Montenegro, EU </a:t>
            </a:r>
            <a:r>
              <a:rPr lang="en-GB" sz="2000" dirty="0" smtClean="0"/>
              <a:t>funding</a:t>
            </a:r>
            <a:endParaRPr lang="en-GB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9807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ea typeface="+mj-ea"/>
                <a:cs typeface="+mj-cs"/>
              </a:rPr>
              <a:t>Wood biomass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as renewable energy source </a:t>
            </a:r>
            <a:endParaRPr lang="en-GB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09" y="1503948"/>
            <a:ext cx="5715000" cy="4198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5923" y="5737793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77777"/>
                </a:solidFill>
                <a:latin typeface="Arial"/>
              </a:rPr>
              <a:t> </a:t>
            </a:r>
            <a:r>
              <a:rPr lang="en-US" sz="1200" dirty="0">
                <a:solidFill>
                  <a:srgbClr val="777777"/>
                </a:solidFill>
                <a:latin typeface="Arial"/>
              </a:rPr>
              <a:t>industryandbusiness.ca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97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052736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kern="0" dirty="0">
                <a:solidFill>
                  <a:srgbClr val="000000"/>
                </a:solidFill>
              </a:rPr>
              <a:t>About wood biomass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Large amount of biomass </a:t>
            </a:r>
            <a:r>
              <a:rPr lang="en-US" sz="2200" dirty="0" smtClean="0">
                <a:solidFill>
                  <a:prstClr val="black"/>
                </a:solidFill>
              </a:rPr>
              <a:t>used </a:t>
            </a:r>
            <a:r>
              <a:rPr lang="en-US" sz="2200" dirty="0">
                <a:solidFill>
                  <a:prstClr val="black"/>
                </a:solidFill>
              </a:rPr>
              <a:t>today for production of energy and heat comes from </a:t>
            </a:r>
            <a:r>
              <a:rPr lang="en-US" sz="2200" dirty="0" smtClean="0">
                <a:solidFill>
                  <a:prstClr val="black"/>
                </a:solidFill>
              </a:rPr>
              <a:t>wood</a:t>
            </a:r>
            <a:r>
              <a:rPr lang="en-US" sz="2200" dirty="0" smtClean="0">
                <a:solidFill>
                  <a:prstClr val="black"/>
                </a:solidFill>
              </a:rPr>
              <a:t>:</a:t>
            </a: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marL="8001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00"/>
                </a:solidFill>
              </a:rPr>
              <a:t>Wood residues in forests </a:t>
            </a:r>
          </a:p>
          <a:p>
            <a:pPr marL="8001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kern="0" dirty="0" smtClean="0"/>
              <a:t>Fuel </a:t>
            </a:r>
            <a:r>
              <a:rPr lang="en-US" sz="2200" kern="0" dirty="0"/>
              <a:t>wood </a:t>
            </a:r>
          </a:p>
          <a:p>
            <a:pPr marL="8001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kern="0" dirty="0"/>
              <a:t>Residues in wood processing industry</a:t>
            </a:r>
          </a:p>
          <a:p>
            <a:pPr marL="8001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kern="0" dirty="0"/>
              <a:t>Fast-growing plantations</a:t>
            </a:r>
          </a:p>
          <a:p>
            <a:pPr marL="8001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kern="0" dirty="0"/>
              <a:t>Urban biomass </a:t>
            </a:r>
            <a:endParaRPr lang="mk-MK" sz="2200" kern="0" dirty="0"/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endParaRPr lang="en-US" sz="22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sz="2200" b="1" dirty="0" smtClean="0">
                <a:solidFill>
                  <a:prstClr val="black"/>
                </a:solidFill>
              </a:rPr>
              <a:t>Wood fuel: Logs, </a:t>
            </a:r>
            <a:r>
              <a:rPr lang="en-US" sz="2200" b="1" dirty="0" smtClean="0">
                <a:solidFill>
                  <a:prstClr val="black"/>
                </a:solidFill>
              </a:rPr>
              <a:t>pellets</a:t>
            </a:r>
            <a:r>
              <a:rPr lang="en-US" sz="2200" b="1" dirty="0">
                <a:solidFill>
                  <a:prstClr val="black"/>
                </a:solidFill>
              </a:rPr>
              <a:t>, </a:t>
            </a:r>
            <a:r>
              <a:rPr lang="en-US" sz="2200" b="1" kern="0" dirty="0">
                <a:solidFill>
                  <a:srgbClr val="000000"/>
                </a:solidFill>
              </a:rPr>
              <a:t>briquettes, </a:t>
            </a:r>
            <a:r>
              <a:rPr lang="en-US" sz="2200" b="1" dirty="0">
                <a:solidFill>
                  <a:prstClr val="black"/>
                </a:solidFill>
              </a:rPr>
              <a:t>wood </a:t>
            </a:r>
            <a:r>
              <a:rPr lang="en-US" sz="2200" b="1" dirty="0" smtClean="0">
                <a:solidFill>
                  <a:prstClr val="black"/>
                </a:solidFill>
              </a:rPr>
              <a:t>chips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231598"/>
            <a:ext cx="8028893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>
                <a:solidFill>
                  <a:srgbClr val="000000"/>
                </a:solidFill>
                <a:ea typeface="+mj-ea"/>
                <a:cs typeface="+mj-cs"/>
              </a:rPr>
              <a:t>Benefits </a:t>
            </a:r>
            <a:r>
              <a:rPr lang="en-US" sz="2800" b="1" kern="0" dirty="0" smtClean="0">
                <a:solidFill>
                  <a:srgbClr val="000000"/>
                </a:solidFill>
                <a:ea typeface="+mj-ea"/>
                <a:cs typeface="+mj-cs"/>
              </a:rPr>
              <a:t>of using </a:t>
            </a:r>
            <a:r>
              <a:rPr lang="en-US" sz="2800" b="1" kern="0" dirty="0" smtClean="0">
                <a:solidFill>
                  <a:srgbClr val="000000"/>
                </a:solidFill>
                <a:ea typeface="+mj-ea"/>
                <a:cs typeface="+mj-cs"/>
              </a:rPr>
              <a:t>wood biomass</a:t>
            </a:r>
          </a:p>
          <a:p>
            <a:endParaRPr lang="en-US" sz="2800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kern="0" dirty="0" smtClean="0">
                <a:solidFill>
                  <a:srgbClr val="000000"/>
                </a:solidFill>
              </a:rPr>
              <a:t>Contributes to reduction </a:t>
            </a:r>
            <a:r>
              <a:rPr lang="en-US" sz="2200" kern="0" dirty="0">
                <a:solidFill>
                  <a:srgbClr val="000000"/>
                </a:solidFill>
              </a:rPr>
              <a:t>of CO2 emissions in the </a:t>
            </a:r>
            <a:r>
              <a:rPr lang="en-US" sz="2200" kern="0" dirty="0" smtClean="0">
                <a:solidFill>
                  <a:srgbClr val="000000"/>
                </a:solidFill>
              </a:rPr>
              <a:t>atmosphere i.e. </a:t>
            </a:r>
            <a:r>
              <a:rPr lang="en-US" sz="2200" kern="0" dirty="0" smtClean="0">
                <a:solidFill>
                  <a:srgbClr val="000000"/>
                </a:solidFill>
              </a:rPr>
              <a:t>the green </a:t>
            </a:r>
            <a:r>
              <a:rPr lang="en-US" sz="2200" kern="0" dirty="0">
                <a:solidFill>
                  <a:srgbClr val="000000"/>
                </a:solidFill>
              </a:rPr>
              <a:t>house </a:t>
            </a:r>
            <a:r>
              <a:rPr lang="en-US" sz="2200" kern="0" dirty="0" smtClean="0">
                <a:solidFill>
                  <a:srgbClr val="000000"/>
                </a:solidFill>
              </a:rPr>
              <a:t>effect</a:t>
            </a:r>
            <a:endParaRPr lang="en-US" sz="2200" kern="0" dirty="0" smtClean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mk-MK" sz="2200" kern="0" dirty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kern="0" dirty="0" smtClean="0">
                <a:solidFill>
                  <a:srgbClr val="000000"/>
                </a:solidFill>
              </a:rPr>
              <a:t>Reduces dependence on </a:t>
            </a:r>
            <a:r>
              <a:rPr lang="en-US" sz="2200" kern="0" dirty="0" smtClean="0">
                <a:solidFill>
                  <a:srgbClr val="000000"/>
                </a:solidFill>
              </a:rPr>
              <a:t>imports </a:t>
            </a:r>
            <a:r>
              <a:rPr lang="en-US" sz="2200" kern="0" dirty="0">
                <a:solidFill>
                  <a:srgbClr val="000000"/>
                </a:solidFill>
              </a:rPr>
              <a:t>of fossil fuels</a:t>
            </a:r>
            <a:r>
              <a:rPr lang="mk-MK" sz="2200" kern="0" dirty="0">
                <a:solidFill>
                  <a:srgbClr val="000000"/>
                </a:solidFill>
              </a:rPr>
              <a:t> </a:t>
            </a:r>
            <a:endParaRPr lang="en-US" sz="2200" kern="0" dirty="0" smtClean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kern="0" dirty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kern="0" dirty="0" smtClean="0">
                <a:solidFill>
                  <a:srgbClr val="000000"/>
                </a:solidFill>
              </a:rPr>
              <a:t>Operating costs can be cheaper </a:t>
            </a:r>
            <a:r>
              <a:rPr lang="en-US" sz="2200" kern="0" dirty="0">
                <a:solidFill>
                  <a:srgbClr val="000000"/>
                </a:solidFill>
              </a:rPr>
              <a:t>than </a:t>
            </a:r>
            <a:r>
              <a:rPr lang="en-US" sz="2200" kern="0" dirty="0" smtClean="0">
                <a:solidFill>
                  <a:srgbClr val="000000"/>
                </a:solidFill>
              </a:rPr>
              <a:t>for fossil </a:t>
            </a:r>
            <a:r>
              <a:rPr lang="en-US" sz="2200" kern="0" dirty="0">
                <a:solidFill>
                  <a:srgbClr val="000000"/>
                </a:solidFill>
              </a:rPr>
              <a:t>fuels</a:t>
            </a:r>
            <a:r>
              <a:rPr lang="mk-MK" sz="2200" kern="0" dirty="0">
                <a:solidFill>
                  <a:srgbClr val="000000"/>
                </a:solidFill>
              </a:rPr>
              <a:t> </a:t>
            </a:r>
            <a:endParaRPr lang="en-US" sz="2200" kern="0" dirty="0" smtClean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kern="0" dirty="0" smtClean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kern="0" dirty="0" smtClean="0">
                <a:solidFill>
                  <a:srgbClr val="000000"/>
                </a:solidFill>
              </a:rPr>
              <a:t>Enhances </a:t>
            </a:r>
            <a:r>
              <a:rPr lang="en-US" sz="2200" kern="0" dirty="0">
                <a:solidFill>
                  <a:srgbClr val="000000"/>
                </a:solidFill>
              </a:rPr>
              <a:t>living conditions </a:t>
            </a:r>
            <a:endParaRPr lang="en-US" sz="2200" kern="0" dirty="0" smtClean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kern="0" dirty="0" smtClean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kern="0" dirty="0" smtClean="0">
                <a:solidFill>
                  <a:srgbClr val="000000"/>
                </a:solidFill>
              </a:rPr>
              <a:t>Contributes to economic and rural </a:t>
            </a:r>
            <a:r>
              <a:rPr lang="en-US" sz="2200" kern="0" dirty="0" smtClean="0">
                <a:solidFill>
                  <a:srgbClr val="000000"/>
                </a:solidFill>
              </a:rPr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052736"/>
            <a:ext cx="7920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/>
              <a:t>European Union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dirty="0" smtClean="0"/>
              <a:t>Current EU </a:t>
            </a:r>
            <a:r>
              <a:rPr lang="en-GB" dirty="0"/>
              <a:t>Renewable </a:t>
            </a:r>
            <a:r>
              <a:rPr lang="en-GB" dirty="0" smtClean="0"/>
              <a:t>Energy Directive </a:t>
            </a:r>
            <a:r>
              <a:rPr lang="en-GB" dirty="0"/>
              <a:t>sets a binding target of 20% final energy consumption from renewable sources by </a:t>
            </a:r>
            <a:r>
              <a:rPr lang="en-GB" dirty="0" smtClean="0"/>
              <a:t>2020, with at </a:t>
            </a:r>
            <a:r>
              <a:rPr lang="en-GB" dirty="0"/>
              <a:t>least 10% of </a:t>
            </a:r>
            <a:r>
              <a:rPr lang="en-GB" dirty="0" smtClean="0"/>
              <a:t>transport </a:t>
            </a:r>
            <a:r>
              <a:rPr lang="en-GB" dirty="0"/>
              <a:t>fuels </a:t>
            </a:r>
            <a:r>
              <a:rPr lang="en-GB" dirty="0" smtClean="0"/>
              <a:t>coming from </a:t>
            </a:r>
            <a:r>
              <a:rPr lang="en-GB" dirty="0"/>
              <a:t>renewable </a:t>
            </a:r>
            <a:r>
              <a:rPr lang="en-GB" dirty="0" smtClean="0"/>
              <a:t>sources.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dirty="0" smtClean="0"/>
              <a:t>EU </a:t>
            </a:r>
            <a:r>
              <a:rPr lang="en-GB" dirty="0"/>
              <a:t>countries agreed in 2014 </a:t>
            </a:r>
            <a:r>
              <a:rPr lang="en-GB" dirty="0" smtClean="0"/>
              <a:t>to achieve at </a:t>
            </a:r>
            <a:r>
              <a:rPr lang="en-GB" dirty="0"/>
              <a:t>least 27% </a:t>
            </a:r>
            <a:r>
              <a:rPr lang="en-GB" dirty="0"/>
              <a:t>from renewable sources of </a:t>
            </a:r>
            <a:r>
              <a:rPr lang="en-GB" dirty="0"/>
              <a:t>EU’s final energy consumption by </a:t>
            </a:r>
            <a:r>
              <a:rPr lang="en-GB" dirty="0" smtClean="0"/>
              <a:t>2030.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dirty="0" smtClean="0"/>
              <a:t>O</a:t>
            </a:r>
            <a:r>
              <a:rPr lang="en-GB" dirty="0" smtClean="0"/>
              <a:t>n </a:t>
            </a:r>
            <a:r>
              <a:rPr lang="en-GB" dirty="0"/>
              <a:t>14 June </a:t>
            </a:r>
            <a:r>
              <a:rPr lang="en-GB" dirty="0" smtClean="0"/>
              <a:t>2018, </a:t>
            </a:r>
            <a:r>
              <a:rPr lang="en-GB" dirty="0" smtClean="0"/>
              <a:t>a 32% binding </a:t>
            </a:r>
            <a:r>
              <a:rPr lang="en-GB" dirty="0"/>
              <a:t>renewable energy target </a:t>
            </a:r>
            <a:r>
              <a:rPr lang="en-GB" dirty="0" smtClean="0"/>
              <a:t>for the EU was agreed for 2030, with </a:t>
            </a:r>
            <a:r>
              <a:rPr lang="en-GB" dirty="0"/>
              <a:t>a clause for </a:t>
            </a:r>
            <a:r>
              <a:rPr lang="en-GB" dirty="0" smtClean="0"/>
              <a:t>upward </a:t>
            </a:r>
            <a:r>
              <a:rPr lang="en-GB" dirty="0"/>
              <a:t>revision by 2023.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dirty="0"/>
              <a:t>Public interventions </a:t>
            </a:r>
            <a:r>
              <a:rPr lang="en-GB" dirty="0" smtClean="0"/>
              <a:t>e.g. support </a:t>
            </a:r>
            <a:r>
              <a:rPr lang="en-GB" dirty="0"/>
              <a:t>schemes </a:t>
            </a:r>
            <a:r>
              <a:rPr lang="en-GB" dirty="0" smtClean="0"/>
              <a:t>are necessary </a:t>
            </a:r>
            <a:r>
              <a:rPr lang="en-GB" dirty="0"/>
              <a:t>to make </a:t>
            </a:r>
            <a:r>
              <a:rPr lang="en-GB" dirty="0" smtClean="0"/>
              <a:t>renewable </a:t>
            </a:r>
            <a:r>
              <a:rPr lang="en-GB" dirty="0"/>
              <a:t>energy technologies </a:t>
            </a:r>
            <a:r>
              <a:rPr lang="en-GB" dirty="0" smtClean="0"/>
              <a:t>competitive, but should not distort </a:t>
            </a:r>
            <a:r>
              <a:rPr lang="en-GB" dirty="0"/>
              <a:t>energy prices and the </a:t>
            </a:r>
            <a:r>
              <a:rPr lang="en-GB" dirty="0" smtClean="0"/>
              <a:t>energy market.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/>
              <a:t>Biomass </a:t>
            </a:r>
            <a:r>
              <a:rPr lang="en-US" dirty="0"/>
              <a:t>(including forest waste and residues</a:t>
            </a:r>
            <a:r>
              <a:rPr lang="en-US" dirty="0" smtClean="0"/>
              <a:t>) accounts </a:t>
            </a:r>
            <a:r>
              <a:rPr lang="en-US" dirty="0"/>
              <a:t>for about two-thirds of all renewable energy consumption in the </a:t>
            </a:r>
            <a:r>
              <a:rPr lang="en-US" dirty="0" smtClean="0"/>
              <a:t>EU.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/>
              <a:t>Sustainability </a:t>
            </a:r>
            <a:r>
              <a:rPr lang="en-US" dirty="0" smtClean="0"/>
              <a:t>seeks to </a:t>
            </a:r>
            <a:r>
              <a:rPr lang="en-US" dirty="0" err="1"/>
              <a:t>maximise</a:t>
            </a:r>
            <a:r>
              <a:rPr lang="en-US" dirty="0"/>
              <a:t> the </a:t>
            </a:r>
            <a:r>
              <a:rPr lang="en-US" dirty="0" smtClean="0"/>
              <a:t>benefits of using biomass whilst </a:t>
            </a:r>
            <a:r>
              <a:rPr lang="en-US" dirty="0"/>
              <a:t>avoiding negative impacts on the </a:t>
            </a:r>
            <a:r>
              <a:rPr lang="en-US" dirty="0" smtClean="0"/>
              <a:t>environment e.g. illegal cutting.</a:t>
            </a: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1" y="857277"/>
            <a:ext cx="9113720" cy="45719"/>
          </a:xfrm>
          <a:prstGeom prst="rect">
            <a:avLst/>
          </a:prstGeom>
          <a:solidFill>
            <a:srgbClr val="059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6005"/>
            <a:ext cx="1224137" cy="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</TotalTime>
  <Words>1130</Words>
  <Application>Microsoft Office PowerPoint</Application>
  <PresentationFormat>On-screen Show (4:3)</PresentationFormat>
  <Paragraphs>285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Macedonia –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Ross Bull</cp:lastModifiedBy>
  <cp:revision>475</cp:revision>
  <dcterms:created xsi:type="dcterms:W3CDTF">2012-07-21T16:31:40Z</dcterms:created>
  <dcterms:modified xsi:type="dcterms:W3CDTF">2018-07-28T11:50:17Z</dcterms:modified>
</cp:coreProperties>
</file>